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3"/>
  </p:notesMasterIdLst>
  <p:sldIdLst>
    <p:sldId id="265" r:id="rId3"/>
    <p:sldId id="271" r:id="rId4"/>
    <p:sldId id="266" r:id="rId5"/>
    <p:sldId id="269" r:id="rId6"/>
    <p:sldId id="270" r:id="rId7"/>
    <p:sldId id="272" r:id="rId8"/>
    <p:sldId id="273" r:id="rId9"/>
    <p:sldId id="274" r:id="rId10"/>
    <p:sldId id="275"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117" d="100"/>
          <a:sy n="117" d="100"/>
        </p:scale>
        <p:origin x="14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19/03/2019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3/19/2019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3/19/2019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3/19/2019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3/19/2019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3/19/2019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3/19/2019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19/03/2019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hyperlink" Target="https://worldwind.arc.nasa.gov/web/" TargetMode="External"/><Relationship Id="rId7" Type="http://schemas.openxmlformats.org/officeDocument/2006/relationships/hyperlink" Target="http://www.webgenie.com/NCI_WorldWind/gsky/dea.html"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www.webgenie.com/NCI_WorldWind/gsky/geoglam.html" TargetMode="External"/><Relationship Id="rId5" Type="http://schemas.openxmlformats.org/officeDocument/2006/relationships/hyperlink" Target="https://gsky.nci.org.au/ows/geoglam" TargetMode="External"/><Relationship Id="rId4" Type="http://schemas.openxmlformats.org/officeDocument/2006/relationships/hyperlink" Target="https://github.com/NASAWorldWind/WebWorldWin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https://www.w3schools.com/html/html5_canvas.asp"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webgenie.com/NCI_WorldWind/gsky/geoglam.html" TargetMode="Externa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www.webgenie.com/NCI_WorldWind/gsky/geoglam.j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WebWorldWind"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gsky/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www.yourserver.com/WebWorldWind/gsky/geoglam.html"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hyperlink" Target="http://www.webgenie.com/NCI_WorldWind/gsky/geoglam.html" TargetMode="External"/><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NASA Web World Wind</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This is a GSKY client that is derived from NASA World Wind</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19 March,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r>
              <a:rPr lang="en-US" sz="1100" b="1">
                <a:solidFill>
                  <a:schemeClr val="bg2">
                    <a:lumMod val="60000"/>
                    <a:lumOff val="40000"/>
                  </a:schemeClr>
                </a:solidFill>
                <a:latin typeface="Calibri" panose="020F0502020204030204" pitchFamily="34" charset="0"/>
                <a:cs typeface="Calibri" panose="020F0502020204030204" pitchFamily="34" charset="0"/>
              </a:rPr>
              <a:t>ACKNOWLEDGEMENT</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pPr algn="just"/>
            <a:r>
              <a:rPr lang="en-US" sz="1100">
                <a:solidFill>
                  <a:schemeClr val="bg2">
                    <a:lumMod val="60000"/>
                    <a:lumOff val="40000"/>
                  </a:schemeClr>
                </a:solidFill>
                <a:latin typeface="Calibri" panose="020F0502020204030204" pitchFamily="34" charset="0"/>
                <a:cs typeface="Calibri" panose="020F0502020204030204" pitchFamily="34" charset="0"/>
              </a:rPr>
              <a:t>This document describes a software that has been derived from an SDK provided by NASA. The SDK is licenced as per the Apache licence and is therefore it is free to modify, use and distribute. However, the source code of the final product is the property of NCI and must not be given out, as it uses a Bing Maps licence key that is not transferable.</a:t>
            </a:r>
            <a:endParaRPr lang="en-AU" sz="1100">
              <a:solidFill>
                <a:schemeClr val="bg2">
                  <a:lumMod val="60000"/>
                  <a:lumOff val="4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6581"/>
    </mc:Choice>
    <mc:Fallback xmlns="">
      <p:transition spd="slow" advTm="658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7364186"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Web WorldWind</a:t>
            </a:r>
            <a:r>
              <a:rPr lang="en-US" sz="1100">
                <a:latin typeface="Calibri" panose="020F0502020204030204" pitchFamily="34" charset="0"/>
                <a:cs typeface="Calibri" panose="020F0502020204030204" pitchFamily="34" charset="0"/>
              </a:rPr>
              <a:t> is a free, open-source virtual globe for web pages. Written in JavaScript, Web WorldWind enables web page and application builders to quickly create interactive visualizations of geographic information on an interactive 3D globe or 2D map. Web WorldWind provides an API that enables JavaScript programs to control every detail of visualization and interaction. Web WorldWind runs on all major operating systems, desktop and mobile devices, and web browsers.[</a:t>
            </a:r>
            <a:r>
              <a:rPr lang="en-US" sz="1100" baseline="30000">
                <a:latin typeface="Calibri" panose="020F0502020204030204" pitchFamily="34" charset="0"/>
                <a:cs typeface="Calibri" panose="020F0502020204030204" pitchFamily="34" charset="0"/>
                <a:hlinkClick r:id="rId3"/>
              </a:rPr>
              <a:t>Ref</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24385"/>
            <a:ext cx="6096000" cy="430887"/>
          </a:xfrm>
          <a:prstGeom prst="rect">
            <a:avLst/>
          </a:prstGeom>
          <a:ln w="3175">
            <a:solidFill>
              <a:schemeClr val="tx1"/>
            </a:solidFill>
          </a:ln>
        </p:spPr>
        <p:txBody>
          <a:bodyPr>
            <a:spAutoFit/>
          </a:bodyPr>
          <a:lstStyle/>
          <a:p>
            <a:r>
              <a:rPr lang="en-US" sz="1100" b="1">
                <a:solidFill>
                  <a:srgbClr val="333333"/>
                </a:solidFill>
                <a:latin typeface="Calibri" panose="020F0502020204030204" pitchFamily="34" charset="0"/>
                <a:cs typeface="Calibri" panose="020F0502020204030204" pitchFamily="34" charset="0"/>
              </a:rPr>
              <a:t>Download</a:t>
            </a:r>
          </a:p>
          <a:p>
            <a:r>
              <a:rPr lang="en-US" sz="1100">
                <a:solidFill>
                  <a:srgbClr val="333333"/>
                </a:solidFill>
                <a:latin typeface="Calibri" panose="020F0502020204030204" pitchFamily="34" charset="0"/>
                <a:cs typeface="Calibri" panose="020F0502020204030204" pitchFamily="34" charset="0"/>
              </a:rPr>
              <a:t>All source code is open source for developers throughout the world. </a:t>
            </a:r>
            <a:r>
              <a:rPr lang="en-US" sz="1100">
                <a:solidFill>
                  <a:srgbClr val="337AB7"/>
                </a:solidFill>
                <a:latin typeface="Calibri" panose="020F0502020204030204" pitchFamily="34" charset="0"/>
                <a:cs typeface="Calibri" panose="020F0502020204030204" pitchFamily="34" charset="0"/>
                <a:hlinkClick r:id="rId4"/>
              </a:rPr>
              <a:t>Fork the repository</a:t>
            </a:r>
            <a:r>
              <a:rPr lang="en-US" sz="1100">
                <a:solidFill>
                  <a:srgbClr val="333333"/>
                </a:solidFill>
                <a:latin typeface="Calibri" panose="020F0502020204030204" pitchFamily="34" charset="0"/>
                <a:cs typeface="Calibri" panose="020F0502020204030204" pitchFamily="34" charset="0"/>
              </a:rPr>
              <a:t> on GitHub!</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73B1AB9-2A55-454B-A6C2-EB7678CD542D}"/>
              </a:ext>
            </a:extLst>
          </p:cNvPr>
          <p:cNvSpPr txBox="1"/>
          <p:nvPr/>
        </p:nvSpPr>
        <p:spPr>
          <a:xfrm>
            <a:off x="889907" y="2792186"/>
            <a:ext cx="7364186" cy="161582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Software Architecture</a:t>
            </a:r>
          </a:p>
          <a:p>
            <a:pPr algn="just"/>
            <a:r>
              <a:rPr lang="en-US" sz="1100">
                <a:latin typeface="Calibri" panose="020F0502020204030204" pitchFamily="34" charset="0"/>
                <a:cs typeface="Calibri" panose="020F0502020204030204" pitchFamily="34" charset="0"/>
              </a:rPr>
              <a:t>The software is composed of a HTML front-end page and several JavaScript files. These JS files control every aspect of the operation and are portable to any machine running a web server. There are external calls to NASA’s (and others’) servers to get the images, maps and layers that go into the display. These cannot be altered without breaking the program.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Integration with GSKY</a:t>
            </a:r>
          </a:p>
          <a:p>
            <a:pPr algn="just"/>
            <a:r>
              <a:rPr lang="en-US" sz="1100">
                <a:latin typeface="Calibri" panose="020F0502020204030204" pitchFamily="34" charset="0"/>
                <a:cs typeface="Calibri" panose="020F0502020204030204" pitchFamily="34" charset="0"/>
              </a:rPr>
              <a:t>Any WMS service can be implemented by providing its URL (e.g. GSKY: </a:t>
            </a:r>
            <a:r>
              <a:rPr lang="en-US" sz="1100">
                <a:latin typeface="Calibri" panose="020F0502020204030204" pitchFamily="34" charset="0"/>
                <a:cs typeface="Calibri" panose="020F0502020204030204" pitchFamily="34" charset="0"/>
                <a:hlinkClick r:id="rId5"/>
              </a:rPr>
              <a:t>https://gsky.nci.org.au/ows/geoglam</a:t>
            </a:r>
            <a:r>
              <a:rPr lang="en-US" sz="1100">
                <a:latin typeface="Calibri" panose="020F0502020204030204" pitchFamily="34" charset="0"/>
                <a:cs typeface="Calibri" panose="020F0502020204030204" pitchFamily="34" charset="0"/>
              </a:rPr>
              <a:t>) and configuring the layers. These layers are hard coded within the main JS file and hence the users do not have to type in the URL as in the case of other GSKY clients. The page will display the layers as a list to choose from.</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4572000"/>
            <a:ext cx="7364186"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Typically, the published URLs will be similar to the ones below.</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6"/>
              </a:rPr>
              <a:t>http://www.webgenie.com/NCI_WorldWind/gsky/geoglam.html</a:t>
            </a:r>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7"/>
              </a:rPr>
              <a:t>http://www.webgenie.com/NCI_WorldWind/gsky/dea.html</a:t>
            </a:r>
            <a:r>
              <a:rPr lang="en-AU" sz="1100">
                <a:latin typeface="Calibri" panose="020F0502020204030204" pitchFamily="34" charset="0"/>
                <a:cs typeface="Calibri" panose="020F0502020204030204" pitchFamily="34" charset="0"/>
              </a:rPr>
              <a:t> </a:t>
            </a:r>
          </a:p>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2" name="TextBox 1">
            <a:extLst>
              <a:ext uri="{FF2B5EF4-FFF2-40B4-BE49-F238E27FC236}">
                <a16:creationId xmlns:a16="http://schemas.microsoft.com/office/drawing/2014/main" id="{A918928F-930C-45C6-ADE5-FF57B0417BAF}"/>
              </a:ext>
            </a:extLst>
          </p:cNvPr>
          <p:cNvSpPr txBox="1"/>
          <p:nvPr/>
        </p:nvSpPr>
        <p:spPr>
          <a:xfrm>
            <a:off x="816429" y="1306286"/>
            <a:ext cx="4408714"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Repository: </a:t>
            </a:r>
            <a:r>
              <a:rPr lang="en-US" sz="1100">
                <a:latin typeface="Calibri" panose="020F0502020204030204" pitchFamily="34" charset="0"/>
                <a:cs typeface="Calibri" panose="020F0502020204030204" pitchFamily="34" charset="0"/>
                <a:hlinkClick r:id="rId3"/>
              </a:rPr>
              <a:t>https://github.com/asivapra/WebWorldWind</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C0C2BCE-E19C-45A9-8D40-3703DF71C0DF}"/>
              </a:ext>
            </a:extLst>
          </p:cNvPr>
          <p:cNvSpPr txBox="1"/>
          <p:nvPr/>
        </p:nvSpPr>
        <p:spPr>
          <a:xfrm>
            <a:off x="816429" y="1706336"/>
            <a:ext cx="4408714"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Requirements: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 webserver listening on port 80 or 443</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Any other port is fine too, as long as it is specified in the URL.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HTML5 canvas</a:t>
            </a:r>
            <a:r>
              <a:rPr lang="en-US" sz="1100">
                <a:latin typeface="Calibri" panose="020F0502020204030204" pitchFamily="34" charset="0"/>
                <a:cs typeface="Calibri" panose="020F0502020204030204" pitchFamily="34" charset="0"/>
              </a:rPr>
              <a:t> capability for the browser.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Javascript enabled on browser.</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66991CA-2C9E-424F-872D-EFEDD3E4C5C4}"/>
              </a:ext>
            </a:extLst>
          </p:cNvPr>
          <p:cNvSpPr txBox="1"/>
          <p:nvPr/>
        </p:nvSpPr>
        <p:spPr>
          <a:xfrm>
            <a:off x="816429"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Pages: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geoglam.js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dea.html</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dea.gs</a:t>
            </a:r>
          </a:p>
        </p:txBody>
      </p:sp>
      <p:sp>
        <p:nvSpPr>
          <p:cNvPr id="6" name="TextBox 5">
            <a:extLst>
              <a:ext uri="{FF2B5EF4-FFF2-40B4-BE49-F238E27FC236}">
                <a16:creationId xmlns:a16="http://schemas.microsoft.com/office/drawing/2014/main" id="{C5F9DA39-196B-4A88-B4DC-FA72038BB6D2}"/>
              </a:ext>
            </a:extLst>
          </p:cNvPr>
          <p:cNvSpPr txBox="1"/>
          <p:nvPr/>
        </p:nvSpPr>
        <p:spPr>
          <a:xfrm>
            <a:off x="2298247"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Main Directories: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/images</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07F664EC-73E9-4F50-94CB-1BFBBF26466F}"/>
              </a:ext>
            </a:extLst>
          </p:cNvPr>
          <p:cNvSpPr txBox="1"/>
          <p:nvPr/>
        </p:nvSpPr>
        <p:spPr>
          <a:xfrm>
            <a:off x="3780065" y="2783495"/>
            <a:ext cx="1445078" cy="938719"/>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Required Configs: </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map</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Base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Controls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GSKY layers</a:t>
            </a:r>
          </a:p>
        </p:txBody>
      </p:sp>
      <p:sp>
        <p:nvSpPr>
          <p:cNvPr id="8" name="TextBox 7">
            <a:extLst>
              <a:ext uri="{FF2B5EF4-FFF2-40B4-BE49-F238E27FC236}">
                <a16:creationId xmlns:a16="http://schemas.microsoft.com/office/drawing/2014/main" id="{4390467B-9B8A-48D4-8AB9-907ECF04EA5F}"/>
              </a:ext>
            </a:extLst>
          </p:cNvPr>
          <p:cNvSpPr txBox="1"/>
          <p:nvPr/>
        </p:nvSpPr>
        <p:spPr>
          <a:xfrm>
            <a:off x="2298247" y="3763034"/>
            <a:ext cx="2926896"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/src</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WorldWindow.js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util/BingImageryUrlBuilder.js</a:t>
            </a:r>
          </a:p>
        </p:txBody>
      </p:sp>
      <p:sp>
        <p:nvSpPr>
          <p:cNvPr id="9" name="TextBox 8">
            <a:extLst>
              <a:ext uri="{FF2B5EF4-FFF2-40B4-BE49-F238E27FC236}">
                <a16:creationId xmlns:a16="http://schemas.microsoft.com/office/drawing/2014/main" id="{F8422A7B-4394-4FB5-AF8F-D1B3E6EFAD54}"/>
              </a:ext>
            </a:extLst>
          </p:cNvPr>
          <p:cNvSpPr txBox="1"/>
          <p:nvPr/>
        </p:nvSpPr>
        <p:spPr>
          <a:xfrm>
            <a:off x="2298247" y="4399852"/>
            <a:ext cx="1445078"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/examples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WorldWindShim.js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LayerManager.js</a:t>
            </a:r>
          </a:p>
        </p:txBody>
      </p:sp>
      <p:sp>
        <p:nvSpPr>
          <p:cNvPr id="4" name="TextBox 3">
            <a:extLst>
              <a:ext uri="{FF2B5EF4-FFF2-40B4-BE49-F238E27FC236}">
                <a16:creationId xmlns:a16="http://schemas.microsoft.com/office/drawing/2014/main" id="{06F0905E-51C2-43ED-B36D-658BA05FB23F}"/>
              </a:ext>
            </a:extLst>
          </p:cNvPr>
          <p:cNvSpPr txBox="1"/>
          <p:nvPr/>
        </p:nvSpPr>
        <p:spPr>
          <a:xfrm>
            <a:off x="7854043" y="5723166"/>
            <a:ext cx="4263100" cy="507831"/>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The list of files and configs shown here are not exhaustive. There are many other files involved, but they are not required to be touched.</a:t>
            </a:r>
            <a:endParaRPr lang="en-AU" sz="900">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4"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the front page. </a:t>
            </a:r>
          </a:p>
          <a:p>
            <a:pPr marL="228600" indent="-228600" algn="just">
              <a:buAutoNum type="arabicPeriod"/>
            </a:pPr>
            <a:r>
              <a:rPr lang="en-US" sz="1100">
                <a:latin typeface="Calibri" panose="020F0502020204030204" pitchFamily="34" charset="0"/>
                <a:cs typeface="Calibri" panose="020F0502020204030204" pitchFamily="34" charset="0"/>
              </a:rPr>
              <a:t>Edit the main JS file.</a:t>
            </a:r>
          </a:p>
          <a:p>
            <a:pPr marL="228600" indent="-228600" algn="just">
              <a:buAutoNum type="arabicPeriod"/>
            </a:pPr>
            <a:r>
              <a:rPr lang="en-US" sz="1100">
                <a:latin typeface="Calibri" panose="020F0502020204030204" pitchFamily="34" charset="0"/>
                <a:cs typeface="Calibri" panose="020F0502020204030204" pitchFamily="34" charset="0"/>
              </a:rPr>
              <a:t>Upload both to the /examples dir.</a:t>
            </a:r>
          </a:p>
          <a:p>
            <a:pPr marL="228600" indent="-228600" algn="just">
              <a:buAutoNum type="arabicPeriod"/>
            </a:pPr>
            <a:r>
              <a:rPr lang="en-US" sz="1100">
                <a:latin typeface="Calibri" panose="020F0502020204030204" pitchFamily="34" charset="0"/>
                <a:cs typeface="Calibri" panose="020F0502020204030204" pitchFamily="34" charset="0"/>
              </a:rPr>
              <a:t>Create a soft link, ‘worldwind’, to the examples dir.</a:t>
            </a:r>
          </a:p>
          <a:p>
            <a:pPr marL="228600" indent="-228600" algn="just">
              <a:buAutoNum type="arabicPeriod"/>
            </a:pPr>
            <a:r>
              <a:rPr lang="en-US" sz="1100">
                <a:latin typeface="Calibri" panose="020F0502020204030204" pitchFamily="34" charset="0"/>
                <a:cs typeface="Calibri" panose="020F0502020204030204" pitchFamily="34" charset="0"/>
              </a:rPr>
              <a:t>Use the URL as e.g. https://gsky.nci.org.au/worldwind/geoglam.html</a:t>
            </a:r>
            <a:endParaRPr lang="en-AU" sz="110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7C8C5C0-DD80-4F6F-80D2-D2A0CE7E320D}"/>
              </a:ext>
            </a:extLst>
          </p:cNvPr>
          <p:cNvSpPr txBox="1"/>
          <p:nvPr/>
        </p:nvSpPr>
        <p:spPr>
          <a:xfrm>
            <a:off x="7060764" y="5234837"/>
            <a:ext cx="4263100" cy="923330"/>
          </a:xfrm>
          <a:prstGeom prst="rect">
            <a:avLst/>
          </a:prstGeom>
          <a:noFill/>
          <a:ln w="3175">
            <a:solidFill>
              <a:schemeClr val="tx1"/>
            </a:solidFill>
          </a:ln>
        </p:spPr>
        <p:txBody>
          <a:bodyPr wrap="square" rtlCol="0">
            <a:spAutoFit/>
          </a:bodyPr>
          <a:lstStyle/>
          <a:p>
            <a:pPr algn="just"/>
            <a:r>
              <a:rPr lang="en-US" sz="9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To be quick, without having to explore all dependencies and subdirs called by the Javascripts, the build was created in the /examples directory. Then, a soft link is created as ‘gsky’ to hide the subdir name, examples, from the end users. In the production environment it is recommended to move the files from the examples directory which contains several other scripts that are not required.</a:t>
            </a:r>
            <a:endParaRPr lang="en-AU" sz="9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1323439"/>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1. Customise the front </a:t>
            </a:r>
            <a:r>
              <a:rPr lang="en-US" sz="1000" b="1">
                <a:latin typeface="Calibri" panose="020F0502020204030204" pitchFamily="34" charset="0"/>
                <a:cs typeface="Calibri" panose="020F0502020204030204" pitchFamily="34" charset="0"/>
                <a:hlinkClick r:id="rId3"/>
              </a:rPr>
              <a:t>page</a:t>
            </a:r>
            <a:endParaRPr lang="en-US" sz="1000" b="1">
              <a:latin typeface="Calibri" panose="020F0502020204030204" pitchFamily="34" charset="0"/>
              <a:cs typeface="Calibri" panose="020F0502020204030204" pitchFamily="34" charset="0"/>
            </a:endParaRPr>
          </a:p>
          <a:p>
            <a:pPr algn="just"/>
            <a:r>
              <a:rPr lang="en-US" sz="1000">
                <a:latin typeface="Calibri" panose="020F0502020204030204" pitchFamily="34" charset="0"/>
                <a:cs typeface="Calibri" panose="020F0502020204030204" pitchFamily="34" charset="0"/>
              </a:rPr>
              <a:t>There is nothing much to do here except specifying the Javascript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word in red below tells which Javascript file is to be used (geoglam.js)</a:t>
            </a:r>
          </a:p>
          <a:p>
            <a:pPr algn="just"/>
            <a:r>
              <a:rPr lang="en-AU" sz="1000" i="1">
                <a:latin typeface="Calibri" panose="020F0502020204030204" pitchFamily="34" charset="0"/>
                <a:cs typeface="Calibri" panose="020F0502020204030204" pitchFamily="34" charset="0"/>
              </a:rPr>
              <a:t>	&lt;script data-main="</a:t>
            </a:r>
            <a:r>
              <a:rPr lang="en-AU" sz="1000" i="1">
                <a:solidFill>
                  <a:srgbClr val="FF0000"/>
                </a:solidFill>
                <a:latin typeface="Calibri" panose="020F0502020204030204" pitchFamily="34" charset="0"/>
                <a:cs typeface="Calibri" panose="020F0502020204030204" pitchFamily="34" charset="0"/>
              </a:rPr>
              <a:t>geoglam</a:t>
            </a:r>
            <a:r>
              <a:rPr lang="en-AU" sz="1000" i="1">
                <a:latin typeface="Calibri" panose="020F0502020204030204" pitchFamily="34" charset="0"/>
                <a:cs typeface="Calibri" panose="020F0502020204030204" pitchFamily="34" charset="0"/>
              </a:rPr>
              <a:t>" …&gt;&lt;/script&gt;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pecify a destination place here, if you wish. It can be omitted. </a:t>
            </a:r>
          </a:p>
          <a:p>
            <a:pPr algn="just"/>
            <a:r>
              <a:rPr lang="en-US" sz="1000">
                <a:latin typeface="Calibri" panose="020F0502020204030204" pitchFamily="34" charset="0"/>
                <a:cs typeface="Calibri" panose="020F0502020204030204" pitchFamily="34" charset="0"/>
              </a:rPr>
              <a:t> 	&lt;input … placeholder="GoTo" id="searchText" value="</a:t>
            </a:r>
            <a:r>
              <a:rPr lang="en-US" sz="1000">
                <a:solidFill>
                  <a:srgbClr val="FF0000"/>
                </a:solidFill>
                <a:latin typeface="Calibri" panose="020F0502020204030204" pitchFamily="34" charset="0"/>
                <a:cs typeface="Calibri" panose="020F0502020204030204" pitchFamily="34" charset="0"/>
              </a:rPr>
              <a:t>Canberra</a:t>
            </a:r>
            <a:r>
              <a:rPr lang="en-US" sz="1000">
                <a:latin typeface="Calibri" panose="020F0502020204030204" pitchFamily="34" charset="0"/>
                <a:cs typeface="Calibri" panose="020F0502020204030204" pitchFamily="34" charset="0"/>
              </a:rPr>
              <a:t>"/&gt;</a:t>
            </a:r>
            <a:endParaRPr lang="en-AU" sz="1000">
              <a:latin typeface="Calibri" panose="020F0502020204030204" pitchFamily="34" charset="0"/>
              <a:cs typeface="Calibri" panose="020F0502020204030204" pitchFamily="34" charset="0"/>
            </a:endParaRPr>
          </a:p>
          <a:p>
            <a:pPr algn="just"/>
            <a:endParaRPr lang="en-AU" sz="10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DC8DBC2E-14E8-49C9-A511-A5AD85F5FCE1}"/>
              </a:ext>
            </a:extLst>
          </p:cNvPr>
          <p:cNvSpPr txBox="1"/>
          <p:nvPr/>
        </p:nvSpPr>
        <p:spPr>
          <a:xfrm>
            <a:off x="367392" y="3757510"/>
            <a:ext cx="6017079" cy="1938992"/>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 Edit the main </a:t>
            </a:r>
            <a:r>
              <a:rPr lang="en-US" sz="1000" b="1">
                <a:latin typeface="Calibri" panose="020F0502020204030204" pitchFamily="34" charset="0"/>
                <a:cs typeface="Calibri" panose="020F0502020204030204" pitchFamily="34" charset="0"/>
                <a:hlinkClick r:id="rId4"/>
              </a:rPr>
              <a:t>JS</a:t>
            </a:r>
            <a:r>
              <a:rPr lang="en-US" sz="1000" b="1">
                <a:latin typeface="Calibri" panose="020F0502020204030204" pitchFamily="34" charset="0"/>
                <a:cs typeface="Calibri" panose="020F0502020204030204" pitchFamily="34" charset="0"/>
              </a:rPr>
              <a:t> file </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code below to centre the map on Australia:</a:t>
            </a:r>
          </a:p>
          <a:p>
            <a:pPr algn="just"/>
            <a:r>
              <a:rPr lang="en-US" sz="1000" i="1">
                <a:latin typeface="Calibri" panose="020F0502020204030204" pitchFamily="34" charset="0"/>
                <a:cs typeface="Calibri" panose="020F0502020204030204" pitchFamily="34" charset="0"/>
              </a:rPr>
              <a:t>	wwd.navigator.lookAtLocation.latitude = -26; </a:t>
            </a:r>
          </a:p>
          <a:p>
            <a:pPr algn="just"/>
            <a:r>
              <a:rPr lang="en-US" sz="1000" i="1">
                <a:latin typeface="Calibri" panose="020F0502020204030204" pitchFamily="34" charset="0"/>
                <a:cs typeface="Calibri" panose="020F0502020204030204" pitchFamily="34" charset="0"/>
              </a:rPr>
              <a:t>	wwd.navigator.lookAtLocation.longitude = 134;</a:t>
            </a:r>
          </a:p>
          <a:p>
            <a:pPr algn="just"/>
            <a:r>
              <a:rPr lang="en-US" sz="1000" i="1">
                <a:latin typeface="Calibri" panose="020F0502020204030204" pitchFamily="34" charset="0"/>
                <a:cs typeface="Calibri" panose="020F0502020204030204" pitchFamily="34" charset="0"/>
              </a:rPr>
              <a:t>	wwd.navigator.range = 8e6; </a:t>
            </a:r>
          </a:p>
          <a:p>
            <a:pPr algn="just"/>
            <a:r>
              <a:rPr lang="en-US" sz="1000" i="1">
                <a:latin typeface="Calibri" panose="020F0502020204030204" pitchFamily="34" charset="0"/>
                <a:cs typeface="Calibri" panose="020F0502020204030204" pitchFamily="34" charset="0"/>
              </a:rPr>
              <a:t>	wwd.redraw();</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Add the URL of the GSKY server and the layers required.</a:t>
            </a:r>
          </a:p>
          <a:p>
            <a:pPr algn="just"/>
            <a:r>
              <a:rPr lang="en-US" sz="1000" i="1">
                <a:latin typeface="Calibri" panose="020F0502020204030204" pitchFamily="34" charset="0"/>
                <a:cs typeface="Calibri" panose="020F0502020204030204" pitchFamily="34" charset="0"/>
              </a:rPr>
              <a:t>	var serviceAddress1 = "</a:t>
            </a:r>
            <a:r>
              <a:rPr lang="en-US" sz="800" i="1">
                <a:latin typeface="Calibri" panose="020F0502020204030204" pitchFamily="34" charset="0"/>
                <a:cs typeface="Calibri" panose="020F0502020204030204" pitchFamily="34" charset="0"/>
              </a:rPr>
              <a:t>https://gsky.nci.org.au/ows/geoglam?SERVICE=WMS&amp;REQUEST=GetCapabilities&amp;VERSION=1.3.0</a:t>
            </a:r>
            <a:r>
              <a:rPr lang="en-US" sz="1000" i="1">
                <a:latin typeface="Calibri" panose="020F0502020204030204" pitchFamily="34" charset="0"/>
                <a:cs typeface="Calibri" panose="020F0502020204030204" pitchFamily="34" charset="0"/>
              </a:rPr>
              <a:t>";</a:t>
            </a:r>
          </a:p>
          <a:p>
            <a:pPr algn="just"/>
            <a:r>
              <a:rPr lang="en-US" sz="1000" i="1">
                <a:latin typeface="Calibri" panose="020F0502020204030204" pitchFamily="34" charset="0"/>
                <a:cs typeface="Calibri" panose="020F0502020204030204" pitchFamily="34" charset="0"/>
              </a:rPr>
              <a:t>	var layerName1 = "modis_tot_cov_8day"; // This must match exactly as in Capabilities</a:t>
            </a:r>
          </a:p>
          <a:p>
            <a:pPr algn="just"/>
            <a:r>
              <a:rPr lang="en-US" sz="1000" i="1">
                <a:latin typeface="Calibri" panose="020F0502020204030204" pitchFamily="34" charset="0"/>
                <a:cs typeface="Calibri" panose="020F0502020204030204" pitchFamily="34" charset="0"/>
              </a:rPr>
              <a:t>	var layerName2 = "modis_tot_cov_monthly";</a:t>
            </a:r>
          </a:p>
          <a:p>
            <a:pPr algn="just"/>
            <a:endParaRPr lang="en-AU" sz="100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5" y="1240971"/>
            <a:ext cx="6017079" cy="19543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2a.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Duplicate the following code block for each layer. Increment the layername each time.</a:t>
            </a:r>
          </a:p>
          <a:p>
            <a:pPr lvl="1" algn="just"/>
            <a:r>
              <a:rPr lang="en-AU" sz="900" i="1">
                <a:latin typeface="Calibri" panose="020F0502020204030204" pitchFamily="34" charset="0"/>
                <a:cs typeface="Calibri" panose="020F0502020204030204" pitchFamily="34" charset="0"/>
              </a:rPr>
              <a:t>var </a:t>
            </a:r>
            <a:r>
              <a:rPr lang="en-AU" sz="900" i="1">
                <a:solidFill>
                  <a:srgbClr val="FF0000"/>
                </a:solidFill>
                <a:latin typeface="Calibri" panose="020F0502020204030204" pitchFamily="34" charset="0"/>
                <a:cs typeface="Calibri" panose="020F0502020204030204" pitchFamily="34" charset="0"/>
              </a:rPr>
              <a:t>createLayer1</a:t>
            </a:r>
            <a:r>
              <a:rPr lang="en-AU" sz="900" i="1">
                <a:latin typeface="Calibri" panose="020F0502020204030204" pitchFamily="34" charset="0"/>
                <a:cs typeface="Calibri" panose="020F0502020204030204" pitchFamily="34" charset="0"/>
              </a:rPr>
              <a:t> = function (xmlDom) {</a:t>
            </a:r>
          </a:p>
          <a:p>
            <a:pPr lvl="1" algn="just"/>
            <a:r>
              <a:rPr lang="en-AU" sz="900" i="1">
                <a:latin typeface="Calibri" panose="020F0502020204030204" pitchFamily="34" charset="0"/>
                <a:cs typeface="Calibri" panose="020F0502020204030204" pitchFamily="34" charset="0"/>
              </a:rPr>
              <a:t>var wms = new WorldWind.WmsCapabilities(xmlDom);</a:t>
            </a:r>
          </a:p>
          <a:p>
            <a:pPr lvl="1" algn="just"/>
            <a:r>
              <a:rPr lang="en-AU" sz="900" i="1">
                <a:latin typeface="Calibri" panose="020F0502020204030204" pitchFamily="34" charset="0"/>
                <a:cs typeface="Calibri" panose="020F0502020204030204" pitchFamily="34" charset="0"/>
              </a:rPr>
              <a:t>var wmsLayerCapabilities = wms.getNamedLayer(</a:t>
            </a:r>
            <a:r>
              <a:rPr lang="en-AU" sz="900" i="1">
                <a:solidFill>
                  <a:srgbClr val="FF0000"/>
                </a:solidFill>
                <a:latin typeface="Calibri" panose="020F0502020204030204" pitchFamily="34" charset="0"/>
                <a:cs typeface="Calibri" panose="020F0502020204030204" pitchFamily="34" charset="0"/>
              </a:rPr>
              <a:t>layerName1</a:t>
            </a:r>
            <a:r>
              <a:rPr lang="en-AU" sz="900" i="1">
                <a:latin typeface="Calibri" panose="020F0502020204030204" pitchFamily="34" charset="0"/>
                <a:cs typeface="Calibri" panose="020F0502020204030204" pitchFamily="34" charset="0"/>
              </a:rPr>
              <a:t>);</a:t>
            </a:r>
          </a:p>
          <a:p>
            <a:pPr lvl="1" algn="just"/>
            <a:r>
              <a:rPr lang="en-AU" sz="900" i="1">
                <a:latin typeface="Calibri" panose="020F0502020204030204" pitchFamily="34" charset="0"/>
                <a:cs typeface="Calibri" panose="020F0502020204030204" pitchFamily="34" charset="0"/>
              </a:rPr>
              <a:t>var wmsConfig = WorldWind.WmsLayer.formLayerConfiguration(wmsLayerCapabilities);</a:t>
            </a:r>
          </a:p>
          <a:p>
            <a:pPr lvl="1" algn="just"/>
            <a:r>
              <a:rPr lang="en-AU" sz="900" i="1">
                <a:latin typeface="Calibri" panose="020F0502020204030204" pitchFamily="34" charset="0"/>
                <a:cs typeface="Calibri" panose="020F0502020204030204" pitchFamily="34" charset="0"/>
              </a:rPr>
              <a:t>wmsConfig.title = "</a:t>
            </a:r>
            <a:r>
              <a:rPr lang="en-AU" sz="900" i="1">
                <a:solidFill>
                  <a:srgbClr val="FF0000"/>
                </a:solidFill>
                <a:latin typeface="Calibri" panose="020F0502020204030204" pitchFamily="34" charset="0"/>
                <a:cs typeface="Calibri" panose="020F0502020204030204" pitchFamily="34" charset="0"/>
              </a:rPr>
              <a:t>Total Vegetation Cover 8-day</a:t>
            </a:r>
            <a:r>
              <a:rPr lang="en-AU" sz="900" i="1">
                <a:latin typeface="Calibri" panose="020F0502020204030204" pitchFamily="34" charset="0"/>
                <a:cs typeface="Calibri" panose="020F0502020204030204" pitchFamily="34" charset="0"/>
              </a:rPr>
              <a:t>"; // Title does not have to match in Capabilities</a:t>
            </a:r>
          </a:p>
          <a:p>
            <a:pPr lvl="1" algn="just"/>
            <a:r>
              <a:rPr lang="en-AU" sz="900" i="1">
                <a:latin typeface="Calibri" panose="020F0502020204030204" pitchFamily="34" charset="0"/>
                <a:cs typeface="Calibri" panose="020F0502020204030204" pitchFamily="34" charset="0"/>
              </a:rPr>
              <a:t>var wmsLayer = new WorldWind.WmsLayer(wmsConfig);</a:t>
            </a:r>
          </a:p>
          <a:p>
            <a:pPr lvl="1" algn="just"/>
            <a:r>
              <a:rPr lang="en-AU" sz="900" i="1">
                <a:latin typeface="Calibri" panose="020F0502020204030204" pitchFamily="34" charset="0"/>
                <a:cs typeface="Calibri" panose="020F0502020204030204" pitchFamily="34" charset="0"/>
              </a:rPr>
              <a:t>wmsLayer.enabled = true;</a:t>
            </a:r>
          </a:p>
          <a:p>
            <a:pPr lvl="1" algn="just"/>
            <a:r>
              <a:rPr lang="en-AU" sz="900" i="1">
                <a:latin typeface="Calibri" panose="020F0502020204030204" pitchFamily="34" charset="0"/>
                <a:cs typeface="Calibri" panose="020F0502020204030204" pitchFamily="34" charset="0"/>
              </a:rPr>
              <a:t>wwd.addLayer(wmsLayer);</a:t>
            </a:r>
          </a:p>
          <a:p>
            <a:pPr lvl="1" algn="just"/>
            <a:r>
              <a:rPr lang="en-AU" sz="900" i="1">
                <a:latin typeface="Calibri" panose="020F0502020204030204" pitchFamily="34" charset="0"/>
                <a:cs typeface="Calibri" panose="020F0502020204030204" pitchFamily="34" charset="0"/>
              </a:rPr>
              <a:t>layerManager.synchronizeLayerList();</a:t>
            </a:r>
          </a:p>
          <a:p>
            <a:pPr algn="just"/>
            <a:r>
              <a:rPr lang="en-AU" sz="1000">
                <a:latin typeface="Calibri" panose="020F0502020204030204" pitchFamily="34" charset="0"/>
                <a:cs typeface="Calibri" panose="020F0502020204030204" pitchFamily="34" charset="0"/>
              </a:rPr>
              <a:t>        };</a:t>
            </a:r>
          </a:p>
        </p:txBody>
      </p:sp>
      <p:sp>
        <p:nvSpPr>
          <p:cNvPr id="12" name="TextBox 11">
            <a:extLst>
              <a:ext uri="{FF2B5EF4-FFF2-40B4-BE49-F238E27FC236}">
                <a16:creationId xmlns:a16="http://schemas.microsoft.com/office/drawing/2014/main" id="{A8BC3533-27AD-4119-BA87-378497A2B2B0}"/>
              </a:ext>
            </a:extLst>
          </p:cNvPr>
          <p:cNvSpPr txBox="1"/>
          <p:nvPr/>
        </p:nvSpPr>
        <p:spPr>
          <a:xfrm>
            <a:off x="6457949" y="3210709"/>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2b. Edit the main JS file (contd…)</a:t>
            </a:r>
          </a:p>
          <a:p>
            <a:pPr algn="just"/>
            <a:endParaRPr lang="en-US"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Insert the following lines for each layer. </a:t>
            </a:r>
          </a:p>
          <a:p>
            <a:pPr algn="just"/>
            <a:r>
              <a:rPr lang="en-US" sz="900" i="1">
                <a:latin typeface="Calibri" panose="020F0502020204030204" pitchFamily="34" charset="0"/>
                <a:cs typeface="Calibri" panose="020F0502020204030204" pitchFamily="34" charset="0"/>
              </a:rPr>
              <a:t>	$.get(serviceAddress1).done(createLayer1).fail(logError);</a:t>
            </a:r>
          </a:p>
          <a:p>
            <a:pPr algn="just"/>
            <a:r>
              <a:rPr lang="en-US" sz="900" i="1">
                <a:latin typeface="Calibri" panose="020F0502020204030204" pitchFamily="34" charset="0"/>
                <a:cs typeface="Calibri" panose="020F0502020204030204" pitchFamily="34" charset="0"/>
              </a:rPr>
              <a:t>       	$.get(serviceAddress1).done(createLayer2).fail(logError);</a:t>
            </a:r>
          </a:p>
        </p:txBody>
      </p:sp>
      <p:sp>
        <p:nvSpPr>
          <p:cNvPr id="13" name="TextBox 12">
            <a:extLst>
              <a:ext uri="{FF2B5EF4-FFF2-40B4-BE49-F238E27FC236}">
                <a16:creationId xmlns:a16="http://schemas.microsoft.com/office/drawing/2014/main" id="{E20B7E6A-2522-4F0A-81CD-3B730B421443}"/>
              </a:ext>
            </a:extLst>
          </p:cNvPr>
          <p:cNvSpPr txBox="1"/>
          <p:nvPr/>
        </p:nvSpPr>
        <p:spPr>
          <a:xfrm>
            <a:off x="6457949" y="4087840"/>
            <a:ext cx="4865915" cy="24622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3. Upload the geoglam.html and geoglam.js to /examples</a:t>
            </a:r>
          </a:p>
        </p:txBody>
      </p:sp>
      <p:sp>
        <p:nvSpPr>
          <p:cNvPr id="14" name="TextBox 13">
            <a:extLst>
              <a:ext uri="{FF2B5EF4-FFF2-40B4-BE49-F238E27FC236}">
                <a16:creationId xmlns:a16="http://schemas.microsoft.com/office/drawing/2014/main" id="{7551FF95-53CF-48C5-B8BA-ECB183D4A310}"/>
              </a:ext>
            </a:extLst>
          </p:cNvPr>
          <p:cNvSpPr txBox="1"/>
          <p:nvPr/>
        </p:nvSpPr>
        <p:spPr>
          <a:xfrm>
            <a:off x="6457949" y="4308058"/>
            <a:ext cx="4865915" cy="86177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4. Create a soft link to /examples</a:t>
            </a:r>
          </a:p>
          <a:p>
            <a:pPr algn="just"/>
            <a:r>
              <a:rPr lang="en-US" sz="1000" i="1">
                <a:latin typeface="Calibri" panose="020F0502020204030204" pitchFamily="34" charset="0"/>
                <a:cs typeface="Calibri" panose="020F0502020204030204" pitchFamily="34" charset="0"/>
              </a:rPr>
              <a:t>	ln –s examples gsky</a:t>
            </a:r>
          </a:p>
          <a:p>
            <a:pPr algn="just"/>
            <a:endParaRPr lang="en-US" sz="1000" i="1">
              <a:latin typeface="Calibri" panose="020F0502020204030204" pitchFamily="34" charset="0"/>
              <a:cs typeface="Calibri" panose="020F0502020204030204" pitchFamily="34" charset="0"/>
            </a:endParaRPr>
          </a:p>
          <a:p>
            <a:pPr algn="just"/>
            <a:r>
              <a:rPr lang="en-US" sz="1000" b="1">
                <a:latin typeface="Calibri" panose="020F0502020204030204" pitchFamily="34" charset="0"/>
                <a:cs typeface="Calibri" panose="020F0502020204030204" pitchFamily="34" charset="0"/>
              </a:rPr>
              <a:t>5. Now, this URL will find the map page.</a:t>
            </a:r>
          </a:p>
          <a:p>
            <a:pPr algn="just"/>
            <a:r>
              <a:rPr lang="en-US" sz="1000" i="1">
                <a:latin typeface="Calibri" panose="020F0502020204030204" pitchFamily="34" charset="0"/>
                <a:cs typeface="Calibri" panose="020F0502020204030204" pitchFamily="34" charset="0"/>
              </a:rPr>
              <a:t>http://www.webgenie.com/NCI_WorldWind/gsky/geoglam.html</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11" grpId="0" animBg="1"/>
      <p:bldP spid="12" grpId="0" animBg="1"/>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under your HTTP root directory. See the previous slide to know how to create the GSKY Web App.</a:t>
            </a:r>
          </a:p>
          <a:p>
            <a:pPr algn="just"/>
            <a:endParaRPr lang="en-US"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hlinkClick r:id="rId3"/>
              </a:rPr>
              <a:t>https://github.com/asivapra/WebWorldWind</a:t>
            </a:r>
            <a:endParaRPr lang="en-AU"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accessed by: </a:t>
            </a:r>
            <a:r>
              <a:rPr lang="en-AU" sz="1100">
                <a:latin typeface="Calibri" panose="020F0502020204030204" pitchFamily="34" charset="0"/>
                <a:cs typeface="Calibri" panose="020F0502020204030204" pitchFamily="34" charset="0"/>
                <a:hlinkClick r:id="rId4"/>
              </a:rPr>
              <a:t>http://www.yourserver.com/WebWorldWind/gsky/geoglam.html</a:t>
            </a:r>
            <a:r>
              <a:rPr lang="en-AU" sz="1100">
                <a:latin typeface="Calibri" panose="020F0502020204030204" pitchFamily="34" charset="0"/>
                <a:cs typeface="Calibri" panose="020F0502020204030204" pitchFamily="34" charset="0"/>
              </a:rPr>
              <a:t> </a:t>
            </a: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http://localhost:8000/gsky/geoglam.html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Settings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 Web App: </a:t>
            </a:r>
            <a:r>
              <a:rPr lang="en-US" sz="1100">
                <a:latin typeface="Calibri" panose="020F0502020204030204" pitchFamily="34" charset="0"/>
                <a:cs typeface="Calibri" panose="020F0502020204030204" pitchFamily="34" charset="0"/>
                <a:hlinkClick r:id="rId3"/>
              </a:rPr>
              <a:t>http://www.webgenie.com/NCI_WorldWind/gsky/geoglam.html</a:t>
            </a:r>
            <a:r>
              <a:rPr lang="en-US" sz="1100">
                <a:latin typeface="Calibri" panose="020F0502020204030204" pitchFamily="34" charset="0"/>
                <a:cs typeface="Calibri" panose="020F0502020204030204" pitchFamily="34" charset="0"/>
              </a:rPr>
              <a:t> </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8CC62A2-64C2-4C29-8EB8-A94BC66534F8}"/>
              </a:ext>
            </a:extLst>
          </p:cNvPr>
          <p:cNvPicPr>
            <a:picLocks noChangeAspect="1"/>
          </p:cNvPicPr>
          <p:nvPr/>
        </p:nvPicPr>
        <p:blipFill>
          <a:blip r:embed="rId4"/>
          <a:stretch>
            <a:fillRect/>
          </a:stretch>
        </p:blipFill>
        <p:spPr>
          <a:xfrm>
            <a:off x="873578" y="1575968"/>
            <a:ext cx="4618923" cy="419601"/>
          </a:xfrm>
          <a:prstGeom prst="rect">
            <a:avLst/>
          </a:prstGeom>
          <a:ln w="3175">
            <a:solidFill>
              <a:schemeClr val="tx1"/>
            </a:solidFill>
          </a:ln>
        </p:spPr>
      </p:pic>
      <p:pic>
        <p:nvPicPr>
          <p:cNvPr id="6" name="Picture 5">
            <a:extLst>
              <a:ext uri="{FF2B5EF4-FFF2-40B4-BE49-F238E27FC236}">
                <a16:creationId xmlns:a16="http://schemas.microsoft.com/office/drawing/2014/main" id="{06C1DFE7-00DC-493C-BD30-B9F682E97A4F}"/>
              </a:ext>
            </a:extLst>
          </p:cNvPr>
          <p:cNvPicPr>
            <a:picLocks noChangeAspect="1"/>
          </p:cNvPicPr>
          <p:nvPr/>
        </p:nvPicPr>
        <p:blipFill>
          <a:blip r:embed="rId5"/>
          <a:stretch>
            <a:fillRect/>
          </a:stretch>
        </p:blipFill>
        <p:spPr>
          <a:xfrm>
            <a:off x="873579" y="2071959"/>
            <a:ext cx="4575061" cy="3604833"/>
          </a:xfrm>
          <a:prstGeom prst="rect">
            <a:avLst/>
          </a:prstGeom>
          <a:ln w="3175">
            <a:solidFill>
              <a:schemeClr val="tx1"/>
            </a:solidFill>
          </a:ln>
        </p:spPr>
      </p:pic>
      <p:pic>
        <p:nvPicPr>
          <p:cNvPr id="7" name="Picture 6">
            <a:extLst>
              <a:ext uri="{FF2B5EF4-FFF2-40B4-BE49-F238E27FC236}">
                <a16:creationId xmlns:a16="http://schemas.microsoft.com/office/drawing/2014/main" id="{57D84AA5-0461-4201-91E0-DEAA3928D61B}"/>
              </a:ext>
            </a:extLst>
          </p:cNvPr>
          <p:cNvPicPr>
            <a:picLocks noChangeAspect="1"/>
          </p:cNvPicPr>
          <p:nvPr/>
        </p:nvPicPr>
        <p:blipFill>
          <a:blip r:embed="rId6"/>
          <a:stretch>
            <a:fillRect/>
          </a:stretch>
        </p:blipFill>
        <p:spPr>
          <a:xfrm>
            <a:off x="873579" y="2071959"/>
            <a:ext cx="4581473" cy="3604833"/>
          </a:xfrm>
          <a:prstGeom prst="rect">
            <a:avLst/>
          </a:prstGeom>
          <a:ln w="3175">
            <a:solidFill>
              <a:schemeClr val="tx1"/>
            </a:solidFill>
          </a:ln>
        </p:spPr>
      </p:pic>
      <p:grpSp>
        <p:nvGrpSpPr>
          <p:cNvPr id="12" name="Group 11">
            <a:extLst>
              <a:ext uri="{FF2B5EF4-FFF2-40B4-BE49-F238E27FC236}">
                <a16:creationId xmlns:a16="http://schemas.microsoft.com/office/drawing/2014/main" id="{FADC8545-B360-41A5-B40D-7B952A241408}"/>
              </a:ext>
            </a:extLst>
          </p:cNvPr>
          <p:cNvGrpSpPr/>
          <p:nvPr/>
        </p:nvGrpSpPr>
        <p:grpSpPr>
          <a:xfrm>
            <a:off x="5576207" y="1559640"/>
            <a:ext cx="3714750" cy="769441"/>
            <a:chOff x="5576207" y="1559640"/>
            <a:chExt cx="3714750" cy="769441"/>
          </a:xfrm>
        </p:grpSpPr>
        <p:sp>
          <p:nvSpPr>
            <p:cNvPr id="9" name="TextBox 8">
              <a:extLst>
                <a:ext uri="{FF2B5EF4-FFF2-40B4-BE49-F238E27FC236}">
                  <a16:creationId xmlns:a16="http://schemas.microsoft.com/office/drawing/2014/main" id="{81DCC015-8CB9-4CD6-8A2C-1AC8E9865F0C}"/>
                </a:ext>
              </a:extLst>
            </p:cNvPr>
            <p:cNvSpPr txBox="1"/>
            <p:nvPr/>
          </p:nvSpPr>
          <p:spPr>
            <a:xfrm>
              <a:off x="5576207" y="1559640"/>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2. Change a GSKY layer</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8B0DF3D0-DB8F-4978-8A72-F7CC22E35FFD}"/>
                </a:ext>
              </a:extLst>
            </p:cNvPr>
            <p:cNvPicPr>
              <a:picLocks noChangeAspect="1"/>
            </p:cNvPicPr>
            <p:nvPr/>
          </p:nvPicPr>
          <p:blipFill>
            <a:blip r:embed="rId7"/>
            <a:stretch>
              <a:fillRect/>
            </a:stretch>
          </p:blipFill>
          <p:spPr>
            <a:xfrm>
              <a:off x="5706837" y="1806469"/>
              <a:ext cx="2065564" cy="357203"/>
            </a:xfrm>
            <a:prstGeom prst="rect">
              <a:avLst/>
            </a:prstGeom>
          </p:spPr>
        </p:pic>
      </p:grpSp>
      <p:grpSp>
        <p:nvGrpSpPr>
          <p:cNvPr id="49" name="Group 48">
            <a:extLst>
              <a:ext uri="{FF2B5EF4-FFF2-40B4-BE49-F238E27FC236}">
                <a16:creationId xmlns:a16="http://schemas.microsoft.com/office/drawing/2014/main" id="{3A3761C4-598C-4190-BE5D-87C47A76583B}"/>
              </a:ext>
            </a:extLst>
          </p:cNvPr>
          <p:cNvGrpSpPr/>
          <p:nvPr/>
        </p:nvGrpSpPr>
        <p:grpSpPr>
          <a:xfrm>
            <a:off x="5576207" y="2367905"/>
            <a:ext cx="3714750" cy="769441"/>
            <a:chOff x="5576207" y="2367905"/>
            <a:chExt cx="3714750" cy="769441"/>
          </a:xfrm>
        </p:grpSpPr>
        <p:sp>
          <p:nvSpPr>
            <p:cNvPr id="15" name="TextBox 14">
              <a:extLst>
                <a:ext uri="{FF2B5EF4-FFF2-40B4-BE49-F238E27FC236}">
                  <a16:creationId xmlns:a16="http://schemas.microsoft.com/office/drawing/2014/main" id="{DEFB076D-5643-4280-9033-451EB2FC30BA}"/>
                </a:ext>
              </a:extLst>
            </p:cNvPr>
            <p:cNvSpPr txBox="1"/>
            <p:nvPr/>
          </p:nvSpPr>
          <p:spPr>
            <a:xfrm>
              <a:off x="5576207" y="2367905"/>
              <a:ext cx="3714750" cy="769441"/>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3. Change a base map</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EB48E0E1-AC85-4F18-BE37-F4C3445DACF2}"/>
                </a:ext>
              </a:extLst>
            </p:cNvPr>
            <p:cNvPicPr>
              <a:picLocks noChangeAspect="1"/>
            </p:cNvPicPr>
            <p:nvPr/>
          </p:nvPicPr>
          <p:blipFill>
            <a:blip r:embed="rId8"/>
            <a:stretch>
              <a:fillRect/>
            </a:stretch>
          </p:blipFill>
          <p:spPr>
            <a:xfrm>
              <a:off x="5706837" y="2584074"/>
              <a:ext cx="2065564" cy="352084"/>
            </a:xfrm>
            <a:prstGeom prst="rect">
              <a:avLst/>
            </a:prstGeom>
          </p:spPr>
        </p:pic>
      </p:grpSp>
      <p:pic>
        <p:nvPicPr>
          <p:cNvPr id="17" name="Picture 16">
            <a:extLst>
              <a:ext uri="{FF2B5EF4-FFF2-40B4-BE49-F238E27FC236}">
                <a16:creationId xmlns:a16="http://schemas.microsoft.com/office/drawing/2014/main" id="{25CDD00A-51E3-4FCB-8AEF-6BF699D930C4}"/>
              </a:ext>
            </a:extLst>
          </p:cNvPr>
          <p:cNvPicPr>
            <a:picLocks noChangeAspect="1"/>
          </p:cNvPicPr>
          <p:nvPr/>
        </p:nvPicPr>
        <p:blipFill>
          <a:blip r:embed="rId9"/>
          <a:stretch>
            <a:fillRect/>
          </a:stretch>
        </p:blipFill>
        <p:spPr>
          <a:xfrm>
            <a:off x="873579" y="2071959"/>
            <a:ext cx="4606841" cy="3604833"/>
          </a:xfrm>
          <a:prstGeom prst="rect">
            <a:avLst/>
          </a:prstGeom>
          <a:ln w="3175">
            <a:solidFill>
              <a:schemeClr val="tx1"/>
            </a:solidFill>
          </a:ln>
        </p:spPr>
      </p:pic>
      <p:grpSp>
        <p:nvGrpSpPr>
          <p:cNvPr id="50" name="Group 49">
            <a:extLst>
              <a:ext uri="{FF2B5EF4-FFF2-40B4-BE49-F238E27FC236}">
                <a16:creationId xmlns:a16="http://schemas.microsoft.com/office/drawing/2014/main" id="{69F936C3-5E22-46E5-A18D-FC00EE5BE7CC}"/>
              </a:ext>
            </a:extLst>
          </p:cNvPr>
          <p:cNvGrpSpPr/>
          <p:nvPr/>
        </p:nvGrpSpPr>
        <p:grpSpPr>
          <a:xfrm>
            <a:off x="5576207" y="3194759"/>
            <a:ext cx="3714750" cy="938719"/>
            <a:chOff x="5576207" y="3194759"/>
            <a:chExt cx="3714750" cy="938719"/>
          </a:xfrm>
        </p:grpSpPr>
        <p:sp>
          <p:nvSpPr>
            <p:cNvPr id="19" name="TextBox 18">
              <a:extLst>
                <a:ext uri="{FF2B5EF4-FFF2-40B4-BE49-F238E27FC236}">
                  <a16:creationId xmlns:a16="http://schemas.microsoft.com/office/drawing/2014/main" id="{A88222A6-FB1E-42D9-A726-33A8920BA939}"/>
                </a:ext>
              </a:extLst>
            </p:cNvPr>
            <p:cNvSpPr txBox="1"/>
            <p:nvPr/>
          </p:nvSpPr>
          <p:spPr>
            <a:xfrm>
              <a:off x="5576207" y="3194759"/>
              <a:ext cx="3714750" cy="938719"/>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4. Pan the map</a:t>
              </a:r>
            </a:p>
            <a:p>
              <a:pPr algn="just"/>
              <a:r>
                <a:rPr lang="en-US" sz="1100">
                  <a:latin typeface="Calibri" panose="020F0502020204030204" pitchFamily="34" charset="0"/>
                  <a:cs typeface="Calibri" panose="020F0502020204030204" pitchFamily="34" charset="0"/>
                </a:rPr>
                <a:t>5. Zoom in/out</a:t>
              </a:r>
            </a:p>
            <a:p>
              <a:pPr algn="just"/>
              <a:r>
                <a:rPr lang="en-US" sz="1100">
                  <a:latin typeface="Calibri" panose="020F0502020204030204" pitchFamily="34" charset="0"/>
                  <a:cs typeface="Calibri" panose="020F0502020204030204" pitchFamily="34" charset="0"/>
                </a:rPr>
                <a:t>6. Rotate left/right</a:t>
              </a:r>
            </a:p>
            <a:p>
              <a:pPr algn="just"/>
              <a:r>
                <a:rPr lang="en-US" sz="1100">
                  <a:latin typeface="Calibri" panose="020F0502020204030204" pitchFamily="34" charset="0"/>
                  <a:cs typeface="Calibri" panose="020F0502020204030204" pitchFamily="34" charset="0"/>
                </a:rPr>
                <a:t>7. Tilt up/down</a:t>
              </a:r>
            </a:p>
            <a:p>
              <a:pPr algn="just"/>
              <a:r>
                <a:rPr lang="en-US" sz="1100">
                  <a:latin typeface="Calibri" panose="020F0502020204030204" pitchFamily="34" charset="0"/>
                  <a:cs typeface="Calibri" panose="020F0502020204030204" pitchFamily="34" charset="0"/>
                </a:rPr>
                <a:t>8. Unknown function!</a:t>
              </a:r>
            </a:p>
          </p:txBody>
        </p:sp>
        <p:pic>
          <p:nvPicPr>
            <p:cNvPr id="18" name="Picture 17">
              <a:extLst>
                <a:ext uri="{FF2B5EF4-FFF2-40B4-BE49-F238E27FC236}">
                  <a16:creationId xmlns:a16="http://schemas.microsoft.com/office/drawing/2014/main" id="{464F2A33-7709-44AB-9E19-54FDDF8446D2}"/>
                </a:ext>
              </a:extLst>
            </p:cNvPr>
            <p:cNvPicPr>
              <a:picLocks noChangeAspect="1"/>
            </p:cNvPicPr>
            <p:nvPr/>
          </p:nvPicPr>
          <p:blipFill>
            <a:blip r:embed="rId10"/>
            <a:stretch>
              <a:fillRect/>
            </a:stretch>
          </p:blipFill>
          <p:spPr>
            <a:xfrm>
              <a:off x="7430862" y="3271717"/>
              <a:ext cx="1819048" cy="619048"/>
            </a:xfrm>
            <a:prstGeom prst="rect">
              <a:avLst/>
            </a:prstGeom>
          </p:spPr>
        </p:pic>
      </p:grpSp>
      <p:sp>
        <p:nvSpPr>
          <p:cNvPr id="20" name="Rectangle 19">
            <a:extLst>
              <a:ext uri="{FF2B5EF4-FFF2-40B4-BE49-F238E27FC236}">
                <a16:creationId xmlns:a16="http://schemas.microsoft.com/office/drawing/2014/main" id="{13C6EE23-A838-4899-9533-F27C9B967D75}"/>
              </a:ext>
            </a:extLst>
          </p:cNvPr>
          <p:cNvSpPr/>
          <p:nvPr/>
        </p:nvSpPr>
        <p:spPr>
          <a:xfrm>
            <a:off x="8049986"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D4B005E6-7F23-4E2B-9434-FE02AD365E63}"/>
              </a:ext>
            </a:extLst>
          </p:cNvPr>
          <p:cNvSpPr/>
          <p:nvPr/>
        </p:nvSpPr>
        <p:spPr>
          <a:xfrm>
            <a:off x="8049986" y="3607175"/>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6C72A5DC-9786-4DF2-A6AA-A430E12AEF97}"/>
              </a:ext>
            </a:extLst>
          </p:cNvPr>
          <p:cNvSpPr/>
          <p:nvPr/>
        </p:nvSpPr>
        <p:spPr>
          <a:xfrm>
            <a:off x="7447190" y="3290207"/>
            <a:ext cx="553809" cy="586389"/>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5D9267B0-8A98-492F-9F63-433D4C3684D8}"/>
              </a:ext>
            </a:extLst>
          </p:cNvPr>
          <p:cNvSpPr/>
          <p:nvPr/>
        </p:nvSpPr>
        <p:spPr>
          <a:xfrm>
            <a:off x="8357507"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FDE9743-9CF5-44A7-8C82-F9B4EAD09222}"/>
              </a:ext>
            </a:extLst>
          </p:cNvPr>
          <p:cNvSpPr/>
          <p:nvPr/>
        </p:nvSpPr>
        <p:spPr>
          <a:xfrm>
            <a:off x="8357507" y="361262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B7AAB70F-2B03-466A-B325-12504F4228E0}"/>
              </a:ext>
            </a:extLst>
          </p:cNvPr>
          <p:cNvSpPr/>
          <p:nvPr/>
        </p:nvSpPr>
        <p:spPr>
          <a:xfrm>
            <a:off x="864869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8CF8F2CF-8A43-4252-ADC9-AECC41833D3A}"/>
              </a:ext>
            </a:extLst>
          </p:cNvPr>
          <p:cNvSpPr/>
          <p:nvPr/>
        </p:nvSpPr>
        <p:spPr>
          <a:xfrm>
            <a:off x="8648698" y="360990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82351CF7-FE81-4B29-A528-BEA6345705D4}"/>
              </a:ext>
            </a:extLst>
          </p:cNvPr>
          <p:cNvSpPr/>
          <p:nvPr/>
        </p:nvSpPr>
        <p:spPr>
          <a:xfrm>
            <a:off x="8956218" y="3295652"/>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8867EFC3-4C69-4ADA-B7B5-66440274E7E4}"/>
              </a:ext>
            </a:extLst>
          </p:cNvPr>
          <p:cNvSpPr/>
          <p:nvPr/>
        </p:nvSpPr>
        <p:spPr>
          <a:xfrm>
            <a:off x="8956218" y="3607180"/>
            <a:ext cx="261257" cy="26942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3" name="Group 32">
            <a:extLst>
              <a:ext uri="{FF2B5EF4-FFF2-40B4-BE49-F238E27FC236}">
                <a16:creationId xmlns:a16="http://schemas.microsoft.com/office/drawing/2014/main" id="{4D8505C8-A11C-4B43-B79E-6258AC5A40DC}"/>
              </a:ext>
            </a:extLst>
          </p:cNvPr>
          <p:cNvGrpSpPr/>
          <p:nvPr/>
        </p:nvGrpSpPr>
        <p:grpSpPr>
          <a:xfrm>
            <a:off x="5581652" y="4185827"/>
            <a:ext cx="3714750" cy="600164"/>
            <a:chOff x="5581652" y="4185827"/>
            <a:chExt cx="3714750" cy="600164"/>
          </a:xfrm>
        </p:grpSpPr>
        <p:sp>
          <p:nvSpPr>
            <p:cNvPr id="31" name="TextBox 30">
              <a:extLst>
                <a:ext uri="{FF2B5EF4-FFF2-40B4-BE49-F238E27FC236}">
                  <a16:creationId xmlns:a16="http://schemas.microsoft.com/office/drawing/2014/main" id="{1A49E030-9000-4EEC-A533-A3706D5B2899}"/>
                </a:ext>
              </a:extLst>
            </p:cNvPr>
            <p:cNvSpPr txBox="1"/>
            <p:nvPr/>
          </p:nvSpPr>
          <p:spPr>
            <a:xfrm>
              <a:off x="5581652" y="4185827"/>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9. Turn off controls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53BF876F-F7E4-4794-AB26-A48ADAC06137}"/>
                </a:ext>
              </a:extLst>
            </p:cNvPr>
            <p:cNvPicPr>
              <a:picLocks noChangeAspect="1"/>
            </p:cNvPicPr>
            <p:nvPr/>
          </p:nvPicPr>
          <p:blipFill>
            <a:blip r:embed="rId11"/>
            <a:stretch>
              <a:fillRect/>
            </a:stretch>
          </p:blipFill>
          <p:spPr>
            <a:xfrm>
              <a:off x="5647282" y="4377504"/>
              <a:ext cx="2125120" cy="383480"/>
            </a:xfrm>
            <a:prstGeom prst="rect">
              <a:avLst/>
            </a:prstGeom>
          </p:spPr>
        </p:pic>
      </p:grpSp>
      <p:sp>
        <p:nvSpPr>
          <p:cNvPr id="32" name="Rectangle 31">
            <a:extLst>
              <a:ext uri="{FF2B5EF4-FFF2-40B4-BE49-F238E27FC236}">
                <a16:creationId xmlns:a16="http://schemas.microsoft.com/office/drawing/2014/main" id="{C5688F36-3EBE-4D63-9C42-92D0F5A474B6}"/>
              </a:ext>
            </a:extLst>
          </p:cNvPr>
          <p:cNvSpPr/>
          <p:nvPr/>
        </p:nvSpPr>
        <p:spPr>
          <a:xfrm>
            <a:off x="7356022" y="3235586"/>
            <a:ext cx="1926771" cy="7694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1" name="Group 40">
            <a:extLst>
              <a:ext uri="{FF2B5EF4-FFF2-40B4-BE49-F238E27FC236}">
                <a16:creationId xmlns:a16="http://schemas.microsoft.com/office/drawing/2014/main" id="{5DB98E6E-2DB7-471D-BB54-7C9E0E9EE054}"/>
              </a:ext>
            </a:extLst>
          </p:cNvPr>
          <p:cNvGrpSpPr/>
          <p:nvPr/>
        </p:nvGrpSpPr>
        <p:grpSpPr>
          <a:xfrm>
            <a:off x="5581652" y="4838340"/>
            <a:ext cx="3714750" cy="600164"/>
            <a:chOff x="5581652" y="4838340"/>
            <a:chExt cx="3714750" cy="600164"/>
          </a:xfrm>
        </p:grpSpPr>
        <p:grpSp>
          <p:nvGrpSpPr>
            <p:cNvPr id="38" name="Group 37">
              <a:extLst>
                <a:ext uri="{FF2B5EF4-FFF2-40B4-BE49-F238E27FC236}">
                  <a16:creationId xmlns:a16="http://schemas.microsoft.com/office/drawing/2014/main" id="{9D2E0BB3-F0D5-4695-BEB6-1C242167716C}"/>
                </a:ext>
              </a:extLst>
            </p:cNvPr>
            <p:cNvGrpSpPr/>
            <p:nvPr/>
          </p:nvGrpSpPr>
          <p:grpSpPr>
            <a:xfrm>
              <a:off x="5581652" y="4838340"/>
              <a:ext cx="3714750" cy="600164"/>
              <a:chOff x="5581652" y="4838340"/>
              <a:chExt cx="3714750" cy="600164"/>
            </a:xfrm>
          </p:grpSpPr>
          <p:sp>
            <p:nvSpPr>
              <p:cNvPr id="36" name="TextBox 35">
                <a:extLst>
                  <a:ext uri="{FF2B5EF4-FFF2-40B4-BE49-F238E27FC236}">
                    <a16:creationId xmlns:a16="http://schemas.microsoft.com/office/drawing/2014/main" id="{F6325057-505E-49A5-B13D-222B56FF3F64}"/>
                  </a:ext>
                </a:extLst>
              </p:cNvPr>
              <p:cNvSpPr txBox="1"/>
              <p:nvPr/>
            </p:nvSpPr>
            <p:spPr>
              <a:xfrm>
                <a:off x="5581652" y="4838340"/>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10. Turn off coordinates</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34" name="Picture 33">
                <a:extLst>
                  <a:ext uri="{FF2B5EF4-FFF2-40B4-BE49-F238E27FC236}">
                    <a16:creationId xmlns:a16="http://schemas.microsoft.com/office/drawing/2014/main" id="{8C48F00B-20E2-4C87-A416-0A8941F6A8ED}"/>
                  </a:ext>
                </a:extLst>
              </p:cNvPr>
              <p:cNvPicPr>
                <a:picLocks noChangeAspect="1"/>
              </p:cNvPicPr>
              <p:nvPr/>
            </p:nvPicPr>
            <p:blipFill>
              <a:blip r:embed="rId12"/>
              <a:stretch>
                <a:fillRect/>
              </a:stretch>
            </p:blipFill>
            <p:spPr>
              <a:xfrm>
                <a:off x="5647282" y="5053481"/>
                <a:ext cx="2125120" cy="367502"/>
              </a:xfrm>
              <a:prstGeom prst="rect">
                <a:avLst/>
              </a:prstGeom>
            </p:spPr>
          </p:pic>
        </p:grpSp>
        <p:pic>
          <p:nvPicPr>
            <p:cNvPr id="40" name="Picture 39">
              <a:extLst>
                <a:ext uri="{FF2B5EF4-FFF2-40B4-BE49-F238E27FC236}">
                  <a16:creationId xmlns:a16="http://schemas.microsoft.com/office/drawing/2014/main" id="{CFCF34C8-AC6C-4937-BDDB-E87971576897}"/>
                </a:ext>
              </a:extLst>
            </p:cNvPr>
            <p:cNvPicPr>
              <a:picLocks noChangeAspect="1"/>
            </p:cNvPicPr>
            <p:nvPr/>
          </p:nvPicPr>
          <p:blipFill>
            <a:blip r:embed="rId13"/>
            <a:stretch>
              <a:fillRect/>
            </a:stretch>
          </p:blipFill>
          <p:spPr>
            <a:xfrm>
              <a:off x="7246679" y="4890222"/>
              <a:ext cx="1972915" cy="143051"/>
            </a:xfrm>
            <a:prstGeom prst="rect">
              <a:avLst/>
            </a:prstGeom>
          </p:spPr>
        </p:pic>
      </p:grpSp>
      <p:sp>
        <p:nvSpPr>
          <p:cNvPr id="42" name="Rectangle 41">
            <a:extLst>
              <a:ext uri="{FF2B5EF4-FFF2-40B4-BE49-F238E27FC236}">
                <a16:creationId xmlns:a16="http://schemas.microsoft.com/office/drawing/2014/main" id="{667F4A56-9099-4A20-948A-74FDB9D68ABD}"/>
              </a:ext>
            </a:extLst>
          </p:cNvPr>
          <p:cNvSpPr/>
          <p:nvPr/>
        </p:nvSpPr>
        <p:spPr>
          <a:xfrm>
            <a:off x="7246679" y="4890222"/>
            <a:ext cx="2003231" cy="143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47" name="Group 46">
            <a:extLst>
              <a:ext uri="{FF2B5EF4-FFF2-40B4-BE49-F238E27FC236}">
                <a16:creationId xmlns:a16="http://schemas.microsoft.com/office/drawing/2014/main" id="{1EDB4DEC-1B17-497D-90DA-7D2039FD80C1}"/>
              </a:ext>
            </a:extLst>
          </p:cNvPr>
          <p:cNvGrpSpPr/>
          <p:nvPr/>
        </p:nvGrpSpPr>
        <p:grpSpPr>
          <a:xfrm>
            <a:off x="5587098" y="5481226"/>
            <a:ext cx="3714750" cy="600164"/>
            <a:chOff x="5587098" y="5481226"/>
            <a:chExt cx="3714750" cy="600164"/>
          </a:xfrm>
        </p:grpSpPr>
        <p:sp>
          <p:nvSpPr>
            <p:cNvPr id="45" name="TextBox 44">
              <a:extLst>
                <a:ext uri="{FF2B5EF4-FFF2-40B4-BE49-F238E27FC236}">
                  <a16:creationId xmlns:a16="http://schemas.microsoft.com/office/drawing/2014/main" id="{1294813D-634D-42AD-8D88-F191AB7FCD3B}"/>
                </a:ext>
              </a:extLst>
            </p:cNvPr>
            <p:cNvSpPr txBox="1"/>
            <p:nvPr/>
          </p:nvSpPr>
          <p:spPr>
            <a:xfrm>
              <a:off x="5587098" y="5481226"/>
              <a:ext cx="3714750" cy="600164"/>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11. Change destination</a:t>
              </a:r>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p:txBody>
        </p:sp>
        <p:pic>
          <p:nvPicPr>
            <p:cNvPr id="43" name="Picture 42">
              <a:extLst>
                <a:ext uri="{FF2B5EF4-FFF2-40B4-BE49-F238E27FC236}">
                  <a16:creationId xmlns:a16="http://schemas.microsoft.com/office/drawing/2014/main" id="{10709B7D-28D1-4EC4-AEA8-9DB97D2E377E}"/>
                </a:ext>
              </a:extLst>
            </p:cNvPr>
            <p:cNvPicPr>
              <a:picLocks noChangeAspect="1"/>
            </p:cNvPicPr>
            <p:nvPr/>
          </p:nvPicPr>
          <p:blipFill>
            <a:blip r:embed="rId14"/>
            <a:stretch>
              <a:fillRect/>
            </a:stretch>
          </p:blipFill>
          <p:spPr>
            <a:xfrm>
              <a:off x="5644897" y="5700711"/>
              <a:ext cx="2123104" cy="289514"/>
            </a:xfrm>
            <a:prstGeom prst="rect">
              <a:avLst/>
            </a:prstGeom>
          </p:spPr>
        </p:pic>
      </p:grpSp>
      <p:pic>
        <p:nvPicPr>
          <p:cNvPr id="48" name="Picture 47">
            <a:extLst>
              <a:ext uri="{FF2B5EF4-FFF2-40B4-BE49-F238E27FC236}">
                <a16:creationId xmlns:a16="http://schemas.microsoft.com/office/drawing/2014/main" id="{81A324DE-F646-4DEE-B6D1-1B4F2FEF04FC}"/>
              </a:ext>
            </a:extLst>
          </p:cNvPr>
          <p:cNvPicPr>
            <a:picLocks noChangeAspect="1"/>
          </p:cNvPicPr>
          <p:nvPr/>
        </p:nvPicPr>
        <p:blipFill>
          <a:blip r:embed="rId15"/>
          <a:stretch>
            <a:fillRect/>
          </a:stretch>
        </p:blipFill>
        <p:spPr>
          <a:xfrm>
            <a:off x="873579" y="2068383"/>
            <a:ext cx="4618924" cy="3608410"/>
          </a:xfrm>
          <a:prstGeom prst="rect">
            <a:avLst/>
          </a:prstGeom>
          <a:ln w="3175">
            <a:solidFill>
              <a:schemeClr val="tx1"/>
            </a:solidFill>
          </a:ln>
        </p:spPr>
      </p:pic>
      <p:sp>
        <p:nvSpPr>
          <p:cNvPr id="51" name="Rectangle 50">
            <a:extLst>
              <a:ext uri="{FF2B5EF4-FFF2-40B4-BE49-F238E27FC236}">
                <a16:creationId xmlns:a16="http://schemas.microsoft.com/office/drawing/2014/main" id="{A2D2C317-D913-45C1-B13F-903AF7EDB66B}"/>
              </a:ext>
            </a:extLst>
          </p:cNvPr>
          <p:cNvSpPr/>
          <p:nvPr/>
        </p:nvSpPr>
        <p:spPr>
          <a:xfrm>
            <a:off x="5644897" y="3212153"/>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52">
            <a:extLst>
              <a:ext uri="{FF2B5EF4-FFF2-40B4-BE49-F238E27FC236}">
                <a16:creationId xmlns:a16="http://schemas.microsoft.com/office/drawing/2014/main" id="{7BBE3436-8BC2-4528-AA2B-66DBCC54E3B9}"/>
              </a:ext>
            </a:extLst>
          </p:cNvPr>
          <p:cNvSpPr/>
          <p:nvPr/>
        </p:nvSpPr>
        <p:spPr>
          <a:xfrm>
            <a:off x="5604077" y="3391984"/>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ectangle 54">
            <a:extLst>
              <a:ext uri="{FF2B5EF4-FFF2-40B4-BE49-F238E27FC236}">
                <a16:creationId xmlns:a16="http://schemas.microsoft.com/office/drawing/2014/main" id="{7612A92D-5BCC-4E03-B9A5-E612D9BC6DD1}"/>
              </a:ext>
            </a:extLst>
          </p:cNvPr>
          <p:cNvSpPr/>
          <p:nvPr/>
        </p:nvSpPr>
        <p:spPr>
          <a:xfrm>
            <a:off x="5604077" y="3548266"/>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0EEA35B0-B402-4241-A0C9-D678407A20D5}"/>
              </a:ext>
            </a:extLst>
          </p:cNvPr>
          <p:cNvSpPr/>
          <p:nvPr/>
        </p:nvSpPr>
        <p:spPr>
          <a:xfrm>
            <a:off x="5604077" y="3728097"/>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a:extLst>
              <a:ext uri="{FF2B5EF4-FFF2-40B4-BE49-F238E27FC236}">
                <a16:creationId xmlns:a16="http://schemas.microsoft.com/office/drawing/2014/main" id="{9E0BAFDF-4439-474A-9B41-0EC849A32749}"/>
              </a:ext>
            </a:extLst>
          </p:cNvPr>
          <p:cNvSpPr/>
          <p:nvPr/>
        </p:nvSpPr>
        <p:spPr>
          <a:xfrm>
            <a:off x="5603995" y="3916385"/>
            <a:ext cx="1360879" cy="183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119399880"/>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5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2000"/>
                                        <p:tgtEl>
                                          <p:spTgt spid="20"/>
                                        </p:tgtEl>
                                      </p:cBhvr>
                                    </p:animEffect>
                                    <p:anim calcmode="lin" valueType="num">
                                      <p:cBhvr>
                                        <p:cTn id="63" dur="2000" fill="hold"/>
                                        <p:tgtEl>
                                          <p:spTgt spid="20"/>
                                        </p:tgtEl>
                                        <p:attrNameLst>
                                          <p:attrName>ppt_w</p:attrName>
                                        </p:attrNameLst>
                                      </p:cBhvr>
                                      <p:tavLst>
                                        <p:tav tm="0" fmla="#ppt_w*sin(2.5*pi*$)">
                                          <p:val>
                                            <p:fltVal val="0"/>
                                          </p:val>
                                        </p:tav>
                                        <p:tav tm="100000">
                                          <p:val>
                                            <p:fltVal val="1"/>
                                          </p:val>
                                        </p:tav>
                                      </p:tavLst>
                                    </p:anim>
                                    <p:anim calcmode="lin" valueType="num">
                                      <p:cBhvr>
                                        <p:cTn id="6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2000"/>
                                        <p:tgtEl>
                                          <p:spTgt spid="23"/>
                                        </p:tgtEl>
                                      </p:cBhvr>
                                    </p:animEffect>
                                    <p:anim calcmode="lin" valueType="num">
                                      <p:cBhvr>
                                        <p:cTn id="70" dur="2000" fill="hold"/>
                                        <p:tgtEl>
                                          <p:spTgt spid="23"/>
                                        </p:tgtEl>
                                        <p:attrNameLst>
                                          <p:attrName>ppt_w</p:attrName>
                                        </p:attrNameLst>
                                      </p:cBhvr>
                                      <p:tavLst>
                                        <p:tav tm="0" fmla="#ppt_w*sin(2.5*pi*$)">
                                          <p:val>
                                            <p:fltVal val="0"/>
                                          </p:val>
                                        </p:tav>
                                        <p:tav tm="100000">
                                          <p:val>
                                            <p:fltVal val="1"/>
                                          </p:val>
                                        </p:tav>
                                      </p:tavLst>
                                    </p:anim>
                                    <p:anim calcmode="lin" valueType="num">
                                      <p:cBhvr>
                                        <p:cTn id="7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0" nodeType="clickEffect">
                                  <p:stCondLst>
                                    <p:cond delay="0"/>
                                  </p:stCondLst>
                                  <p:childTnLst>
                                    <p:set>
                                      <p:cBhvr>
                                        <p:cTn id="75" dur="1" fill="hold">
                                          <p:stCondLst>
                                            <p:cond delay="0"/>
                                          </p:stCondLst>
                                        </p:cTn>
                                        <p:tgtEl>
                                          <p:spTgt spid="55"/>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45"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2000"/>
                                        <p:tgtEl>
                                          <p:spTgt spid="25"/>
                                        </p:tgtEl>
                                      </p:cBhvr>
                                    </p:animEffect>
                                    <p:anim calcmode="lin" valueType="num">
                                      <p:cBhvr>
                                        <p:cTn id="81" dur="2000" fill="hold"/>
                                        <p:tgtEl>
                                          <p:spTgt spid="25"/>
                                        </p:tgtEl>
                                        <p:attrNameLst>
                                          <p:attrName>ppt_w</p:attrName>
                                        </p:attrNameLst>
                                      </p:cBhvr>
                                      <p:tavLst>
                                        <p:tav tm="0" fmla="#ppt_w*sin(2.5*pi*$)">
                                          <p:val>
                                            <p:fltVal val="0"/>
                                          </p:val>
                                        </p:tav>
                                        <p:tav tm="100000">
                                          <p:val>
                                            <p:fltVal val="1"/>
                                          </p:val>
                                        </p:tav>
                                      </p:tavLst>
                                    </p:anim>
                                    <p:anim calcmode="lin" valueType="num">
                                      <p:cBhvr>
                                        <p:cTn id="82"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2000"/>
                                        <p:tgtEl>
                                          <p:spTgt spid="26"/>
                                        </p:tgtEl>
                                      </p:cBhvr>
                                    </p:animEffect>
                                    <p:anim calcmode="lin" valueType="num">
                                      <p:cBhvr>
                                        <p:cTn id="88" dur="2000" fill="hold"/>
                                        <p:tgtEl>
                                          <p:spTgt spid="26"/>
                                        </p:tgtEl>
                                        <p:attrNameLst>
                                          <p:attrName>ppt_w</p:attrName>
                                        </p:attrNameLst>
                                      </p:cBhvr>
                                      <p:tavLst>
                                        <p:tav tm="0" fmla="#ppt_w*sin(2.5*pi*$)">
                                          <p:val>
                                            <p:fltVal val="0"/>
                                          </p:val>
                                        </p:tav>
                                        <p:tav tm="100000">
                                          <p:val>
                                            <p:fltVal val="1"/>
                                          </p:val>
                                        </p:tav>
                                      </p:tavLst>
                                    </p:anim>
                                    <p:anim calcmode="lin" valueType="num">
                                      <p:cBhvr>
                                        <p:cTn id="89"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0" nodeType="clickEffect">
                                  <p:stCondLst>
                                    <p:cond delay="0"/>
                                  </p:stCondLst>
                                  <p:childTnLst>
                                    <p:set>
                                      <p:cBhvr>
                                        <p:cTn id="93" dur="1" fill="hold">
                                          <p:stCondLst>
                                            <p:cond delay="0"/>
                                          </p:stCondLst>
                                        </p:cTn>
                                        <p:tgtEl>
                                          <p:spTgt spid="56"/>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fade">
                                      <p:cBhvr>
                                        <p:cTn id="98" dur="2000"/>
                                        <p:tgtEl>
                                          <p:spTgt spid="27"/>
                                        </p:tgtEl>
                                      </p:cBhvr>
                                    </p:animEffect>
                                    <p:anim calcmode="lin" valueType="num">
                                      <p:cBhvr>
                                        <p:cTn id="99" dur="2000" fill="hold"/>
                                        <p:tgtEl>
                                          <p:spTgt spid="27"/>
                                        </p:tgtEl>
                                        <p:attrNameLst>
                                          <p:attrName>ppt_w</p:attrName>
                                        </p:attrNameLst>
                                      </p:cBhvr>
                                      <p:tavLst>
                                        <p:tav tm="0" fmla="#ppt_w*sin(2.5*pi*$)">
                                          <p:val>
                                            <p:fltVal val="0"/>
                                          </p:val>
                                        </p:tav>
                                        <p:tav tm="100000">
                                          <p:val>
                                            <p:fltVal val="1"/>
                                          </p:val>
                                        </p:tav>
                                      </p:tavLst>
                                    </p:anim>
                                    <p:anim calcmode="lin" valueType="num">
                                      <p:cBhvr>
                                        <p:cTn id="100"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2000"/>
                                        <p:tgtEl>
                                          <p:spTgt spid="28"/>
                                        </p:tgtEl>
                                      </p:cBhvr>
                                    </p:animEffect>
                                    <p:anim calcmode="lin" valueType="num">
                                      <p:cBhvr>
                                        <p:cTn id="106" dur="2000" fill="hold"/>
                                        <p:tgtEl>
                                          <p:spTgt spid="28"/>
                                        </p:tgtEl>
                                        <p:attrNameLst>
                                          <p:attrName>ppt_w</p:attrName>
                                        </p:attrNameLst>
                                      </p:cBhvr>
                                      <p:tavLst>
                                        <p:tav tm="0" fmla="#ppt_w*sin(2.5*pi*$)">
                                          <p:val>
                                            <p:fltVal val="0"/>
                                          </p:val>
                                        </p:tav>
                                        <p:tav tm="100000">
                                          <p:val>
                                            <p:fltVal val="1"/>
                                          </p:val>
                                        </p:tav>
                                      </p:tavLst>
                                    </p:anim>
                                    <p:anim calcmode="lin" valueType="num">
                                      <p:cBhvr>
                                        <p:cTn id="107"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0" nodeType="clickEffect">
                                  <p:stCondLst>
                                    <p:cond delay="0"/>
                                  </p:stCondLst>
                                  <p:childTnLst>
                                    <p:set>
                                      <p:cBhvr>
                                        <p:cTn id="111" dur="1" fill="hold">
                                          <p:stCondLst>
                                            <p:cond delay="0"/>
                                          </p:stCondLst>
                                        </p:cTn>
                                        <p:tgtEl>
                                          <p:spTgt spid="57"/>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29"/>
                                        </p:tgtEl>
                                        <p:attrNameLst>
                                          <p:attrName>style.visibility</p:attrName>
                                        </p:attrNameLst>
                                      </p:cBhvr>
                                      <p:to>
                                        <p:strVal val="visible"/>
                                      </p:to>
                                    </p:set>
                                    <p:animEffect transition="in" filter="fade">
                                      <p:cBhvr>
                                        <p:cTn id="116" dur="2000"/>
                                        <p:tgtEl>
                                          <p:spTgt spid="29"/>
                                        </p:tgtEl>
                                      </p:cBhvr>
                                    </p:animEffect>
                                    <p:anim calcmode="lin" valueType="num">
                                      <p:cBhvr>
                                        <p:cTn id="117" dur="2000" fill="hold"/>
                                        <p:tgtEl>
                                          <p:spTgt spid="29"/>
                                        </p:tgtEl>
                                        <p:attrNameLst>
                                          <p:attrName>ppt_w</p:attrName>
                                        </p:attrNameLst>
                                      </p:cBhvr>
                                      <p:tavLst>
                                        <p:tav tm="0" fmla="#ppt_w*sin(2.5*pi*$)">
                                          <p:val>
                                            <p:fltVal val="0"/>
                                          </p:val>
                                        </p:tav>
                                        <p:tav tm="100000">
                                          <p:val>
                                            <p:fltVal val="1"/>
                                          </p:val>
                                        </p:tav>
                                      </p:tavLst>
                                    </p:anim>
                                    <p:anim calcmode="lin" valueType="num">
                                      <p:cBhvr>
                                        <p:cTn id="118"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45" presetClass="entr" presetSubtype="0" fill="hold" grpId="0" nodeType="clickEffect">
                                  <p:stCondLst>
                                    <p:cond delay="0"/>
                                  </p:stCondLst>
                                  <p:childTnLst>
                                    <p:set>
                                      <p:cBhvr>
                                        <p:cTn id="122" dur="1" fill="hold">
                                          <p:stCondLst>
                                            <p:cond delay="0"/>
                                          </p:stCondLst>
                                        </p:cTn>
                                        <p:tgtEl>
                                          <p:spTgt spid="30"/>
                                        </p:tgtEl>
                                        <p:attrNameLst>
                                          <p:attrName>style.visibility</p:attrName>
                                        </p:attrNameLst>
                                      </p:cBhvr>
                                      <p:to>
                                        <p:strVal val="visible"/>
                                      </p:to>
                                    </p:set>
                                    <p:animEffect transition="in" filter="fade">
                                      <p:cBhvr>
                                        <p:cTn id="123" dur="2000"/>
                                        <p:tgtEl>
                                          <p:spTgt spid="30"/>
                                        </p:tgtEl>
                                      </p:cBhvr>
                                    </p:animEffect>
                                    <p:anim calcmode="lin" valueType="num">
                                      <p:cBhvr>
                                        <p:cTn id="124" dur="2000" fill="hold"/>
                                        <p:tgtEl>
                                          <p:spTgt spid="30"/>
                                        </p:tgtEl>
                                        <p:attrNameLst>
                                          <p:attrName>ppt_w</p:attrName>
                                        </p:attrNameLst>
                                      </p:cBhvr>
                                      <p:tavLst>
                                        <p:tav tm="0" fmla="#ppt_w*sin(2.5*pi*$)">
                                          <p:val>
                                            <p:fltVal val="0"/>
                                          </p:val>
                                        </p:tav>
                                        <p:tav tm="100000">
                                          <p:val>
                                            <p:fltVal val="1"/>
                                          </p:val>
                                        </p:tav>
                                      </p:tavLst>
                                    </p:anim>
                                    <p:anim calcmode="lin" valueType="num">
                                      <p:cBhvr>
                                        <p:cTn id="125"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33"/>
                                        </p:tgtEl>
                                        <p:attrNameLst>
                                          <p:attrName>style.visibility</p:attrName>
                                        </p:attrNameLst>
                                      </p:cBhvr>
                                      <p:to>
                                        <p:strVal val="visible"/>
                                      </p:to>
                                    </p:set>
                                    <p:animEffect transition="in" filter="fade">
                                      <p:cBhvr>
                                        <p:cTn id="130" dur="500"/>
                                        <p:tgtEl>
                                          <p:spTgt spid="33"/>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32"/>
                                        </p:tgtEl>
                                        <p:attrNameLst>
                                          <p:attrName>style.visibility</p:attrName>
                                        </p:attrNameLst>
                                      </p:cBhvr>
                                      <p:to>
                                        <p:strVal val="visible"/>
                                      </p:to>
                                    </p:set>
                                    <p:animEffect transition="in" filter="fade">
                                      <p:cBhvr>
                                        <p:cTn id="135" dur="500"/>
                                        <p:tgtEl>
                                          <p:spTgt spid="32"/>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41"/>
                                        </p:tgtEl>
                                        <p:attrNameLst>
                                          <p:attrName>style.visibility</p:attrName>
                                        </p:attrNameLst>
                                      </p:cBhvr>
                                      <p:to>
                                        <p:strVal val="visible"/>
                                      </p:to>
                                    </p:set>
                                    <p:animEffect transition="in" filter="fade">
                                      <p:cBhvr>
                                        <p:cTn id="140" dur="500"/>
                                        <p:tgtEl>
                                          <p:spTgt spid="41"/>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grpId="0" nodeType="clickEffect">
                                  <p:stCondLst>
                                    <p:cond delay="0"/>
                                  </p:stCondLst>
                                  <p:childTnLst>
                                    <p:set>
                                      <p:cBhvr>
                                        <p:cTn id="144" dur="1" fill="hold">
                                          <p:stCondLst>
                                            <p:cond delay="0"/>
                                          </p:stCondLst>
                                        </p:cTn>
                                        <p:tgtEl>
                                          <p:spTgt spid="42"/>
                                        </p:tgtEl>
                                        <p:attrNameLst>
                                          <p:attrName>style.visibility</p:attrName>
                                        </p:attrNameLst>
                                      </p:cBhvr>
                                      <p:to>
                                        <p:strVal val="visible"/>
                                      </p:to>
                                    </p:set>
                                    <p:animEffect transition="in" filter="fade">
                                      <p:cBhvr>
                                        <p:cTn id="145" dur="500"/>
                                        <p:tgtEl>
                                          <p:spTgt spid="42"/>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47"/>
                                        </p:tgtEl>
                                        <p:attrNameLst>
                                          <p:attrName>style.visibility</p:attrName>
                                        </p:attrNameLst>
                                      </p:cBhvr>
                                      <p:to>
                                        <p:strVal val="visible"/>
                                      </p:to>
                                    </p:set>
                                    <p:animEffect transition="in" filter="fade">
                                      <p:cBhvr>
                                        <p:cTn id="150" dur="500"/>
                                        <p:tgtEl>
                                          <p:spTgt spid="47"/>
                                        </p:tgtEl>
                                      </p:cBhvr>
                                    </p:animEffec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nodeType="clickEffect">
                                  <p:stCondLst>
                                    <p:cond delay="0"/>
                                  </p:stCondLst>
                                  <p:childTnLst>
                                    <p:set>
                                      <p:cBhvr>
                                        <p:cTn id="154" dur="1" fill="hold">
                                          <p:stCondLst>
                                            <p:cond delay="0"/>
                                          </p:stCondLst>
                                        </p:cTn>
                                        <p:tgtEl>
                                          <p:spTgt spid="48"/>
                                        </p:tgtEl>
                                        <p:attrNameLst>
                                          <p:attrName>style.visibility</p:attrName>
                                        </p:attrNameLst>
                                      </p:cBhvr>
                                      <p:to>
                                        <p:strVal val="visible"/>
                                      </p:to>
                                    </p:set>
                                    <p:animEffect transition="in" filter="fade">
                                      <p:cBhvr>
                                        <p:cTn id="155" dur="500"/>
                                        <p:tgtEl>
                                          <p:spTgt spid="48"/>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3"/>
                                        </p:tgtEl>
                                        <p:attrNameLst>
                                          <p:attrName>style.visibility</p:attrName>
                                        </p:attrNameLst>
                                      </p:cBhvr>
                                      <p:to>
                                        <p:strVal val="visible"/>
                                      </p:to>
                                    </p:set>
                                    <p:animEffect transition="in" filter="fade">
                                      <p:cBhvr>
                                        <p:cTn id="1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20" grpId="0" animBg="1"/>
      <p:bldP spid="23" grpId="0" animBg="1"/>
      <p:bldP spid="22" grpId="0" animBg="1"/>
      <p:bldP spid="25" grpId="0" animBg="1"/>
      <p:bldP spid="26" grpId="0" animBg="1"/>
      <p:bldP spid="27" grpId="0" animBg="1"/>
      <p:bldP spid="28" grpId="0" animBg="1"/>
      <p:bldP spid="29" grpId="0" animBg="1"/>
      <p:bldP spid="30" grpId="0" animBg="1"/>
      <p:bldP spid="32" grpId="0" animBg="1"/>
      <p:bldP spid="42" grpId="0" animBg="1"/>
      <p:bldP spid="51" grpId="0" animBg="1"/>
      <p:bldP spid="53" grpId="0" animBg="1"/>
      <p:bldP spid="55" grpId="0" animBg="1"/>
      <p:bldP spid="56" grpId="0" animBg="1"/>
      <p:bldP spid="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740800387"/>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5|10.3|5.2|4.1|5"/>
</p:tagLst>
</file>

<file path=ppt/tags/tag3.xml><?xml version="1.0" encoding="utf-8"?>
<p:tagLst xmlns:a="http://schemas.openxmlformats.org/drawingml/2006/main" xmlns:r="http://schemas.openxmlformats.org/officeDocument/2006/relationships" xmlns:p="http://schemas.openxmlformats.org/presentationml/2006/main">
  <p:tag name="TIMING" val="|0.5|10.3|5.2|4.1|5"/>
</p:tagLst>
</file>

<file path=ppt/tags/tag4.xml><?xml version="1.0" encoding="utf-8"?>
<p:tagLst xmlns:a="http://schemas.openxmlformats.org/drawingml/2006/main" xmlns:r="http://schemas.openxmlformats.org/officeDocument/2006/relationships" xmlns:p="http://schemas.openxmlformats.org/presentationml/2006/main">
  <p:tag name="TIMING" val="|0.5|10.3|5.2|4.1|5"/>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485</TotalTime>
  <Words>1110</Words>
  <Application>Microsoft Office PowerPoint</Application>
  <PresentationFormat>Widescreen</PresentationFormat>
  <Paragraphs>144</Paragraphs>
  <Slides>10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Arial</vt:lpstr>
      <vt:lpstr>Calibri</vt:lpstr>
      <vt:lpstr>Calibri Light</vt:lpstr>
      <vt:lpstr>Tw Cen MT</vt:lpstr>
      <vt:lpstr>ヒラギノ角ゴ Pro W3</vt:lpstr>
      <vt:lpstr>Droplet</vt:lpstr>
      <vt:lpstr>Custom Design</vt:lpstr>
      <vt:lpstr>NASA Web World Wind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38</cp:revision>
  <dcterms:created xsi:type="dcterms:W3CDTF">2019-03-19T03:20:10Z</dcterms:created>
  <dcterms:modified xsi:type="dcterms:W3CDTF">2019-03-19T11:25:29Z</dcterms:modified>
</cp:coreProperties>
</file>